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70" r:id="rId3"/>
    <p:sldId id="258" r:id="rId4"/>
    <p:sldId id="257" r:id="rId5"/>
    <p:sldId id="269" r:id="rId6"/>
    <p:sldId id="268" r:id="rId7"/>
    <p:sldId id="259" r:id="rId8"/>
    <p:sldId id="267" r:id="rId9"/>
    <p:sldId id="260" r:id="rId10"/>
    <p:sldId id="261" r:id="rId11"/>
    <p:sldId id="262" r:id="rId12"/>
    <p:sldId id="263" r:id="rId13"/>
    <p:sldId id="264" r:id="rId14"/>
    <p:sldId id="271" r:id="rId15"/>
    <p:sldId id="274" r:id="rId16"/>
    <p:sldId id="275" r:id="rId17"/>
    <p:sldId id="273" r:id="rId18"/>
    <p:sldId id="276"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702DFC2-D6A8-428B-956E-7B3DAA0B9E6D}"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D755349-2B00-48B9-9ACA-CDC979ED50DF}" type="slidenum">
              <a:rPr lang="ar-IQ" smtClean="0"/>
              <a:t>‹#›</a:t>
            </a:fld>
            <a:endParaRPr lang="ar-IQ"/>
          </a:p>
        </p:txBody>
      </p:sp>
    </p:spTree>
    <p:extLst>
      <p:ext uri="{BB962C8B-B14F-4D97-AF65-F5344CB8AC3E}">
        <p14:creationId xmlns:p14="http://schemas.microsoft.com/office/powerpoint/2010/main" val="241780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702DFC2-D6A8-428B-956E-7B3DAA0B9E6D}"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D755349-2B00-48B9-9ACA-CDC979ED50DF}" type="slidenum">
              <a:rPr lang="ar-IQ" smtClean="0"/>
              <a:t>‹#›</a:t>
            </a:fld>
            <a:endParaRPr lang="ar-IQ"/>
          </a:p>
        </p:txBody>
      </p:sp>
    </p:spTree>
    <p:extLst>
      <p:ext uri="{BB962C8B-B14F-4D97-AF65-F5344CB8AC3E}">
        <p14:creationId xmlns:p14="http://schemas.microsoft.com/office/powerpoint/2010/main" val="378323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702DFC2-D6A8-428B-956E-7B3DAA0B9E6D}"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D755349-2B00-48B9-9ACA-CDC979ED50DF}" type="slidenum">
              <a:rPr lang="ar-IQ" smtClean="0"/>
              <a:t>‹#›</a:t>
            </a:fld>
            <a:endParaRPr lang="ar-IQ"/>
          </a:p>
        </p:txBody>
      </p:sp>
    </p:spTree>
    <p:extLst>
      <p:ext uri="{BB962C8B-B14F-4D97-AF65-F5344CB8AC3E}">
        <p14:creationId xmlns:p14="http://schemas.microsoft.com/office/powerpoint/2010/main" val="279841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955389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227293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410047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19270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904740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008619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577747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9046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702DFC2-D6A8-428B-956E-7B3DAA0B9E6D}"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D755349-2B00-48B9-9ACA-CDC979ED50DF}" type="slidenum">
              <a:rPr lang="ar-IQ" smtClean="0"/>
              <a:t>‹#›</a:t>
            </a:fld>
            <a:endParaRPr lang="ar-IQ"/>
          </a:p>
        </p:txBody>
      </p:sp>
    </p:spTree>
    <p:extLst>
      <p:ext uri="{BB962C8B-B14F-4D97-AF65-F5344CB8AC3E}">
        <p14:creationId xmlns:p14="http://schemas.microsoft.com/office/powerpoint/2010/main" val="429045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100473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238911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76173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702DFC2-D6A8-428B-956E-7B3DAA0B9E6D}"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D755349-2B00-48B9-9ACA-CDC979ED50DF}" type="slidenum">
              <a:rPr lang="ar-IQ" smtClean="0"/>
              <a:t>‹#›</a:t>
            </a:fld>
            <a:endParaRPr lang="ar-IQ"/>
          </a:p>
        </p:txBody>
      </p:sp>
    </p:spTree>
    <p:extLst>
      <p:ext uri="{BB962C8B-B14F-4D97-AF65-F5344CB8AC3E}">
        <p14:creationId xmlns:p14="http://schemas.microsoft.com/office/powerpoint/2010/main" val="394458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702DFC2-D6A8-428B-956E-7B3DAA0B9E6D}"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D755349-2B00-48B9-9ACA-CDC979ED50DF}" type="slidenum">
              <a:rPr lang="ar-IQ" smtClean="0"/>
              <a:t>‹#›</a:t>
            </a:fld>
            <a:endParaRPr lang="ar-IQ"/>
          </a:p>
        </p:txBody>
      </p:sp>
    </p:spTree>
    <p:extLst>
      <p:ext uri="{BB962C8B-B14F-4D97-AF65-F5344CB8AC3E}">
        <p14:creationId xmlns:p14="http://schemas.microsoft.com/office/powerpoint/2010/main" val="397804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702DFC2-D6A8-428B-956E-7B3DAA0B9E6D}" type="datetimeFigureOut">
              <a:rPr lang="ar-IQ" smtClean="0"/>
              <a:t>07/05/1444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D755349-2B00-48B9-9ACA-CDC979ED50DF}" type="slidenum">
              <a:rPr lang="ar-IQ" smtClean="0"/>
              <a:t>‹#›</a:t>
            </a:fld>
            <a:endParaRPr lang="ar-IQ"/>
          </a:p>
        </p:txBody>
      </p:sp>
    </p:spTree>
    <p:extLst>
      <p:ext uri="{BB962C8B-B14F-4D97-AF65-F5344CB8AC3E}">
        <p14:creationId xmlns:p14="http://schemas.microsoft.com/office/powerpoint/2010/main" val="286799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702DFC2-D6A8-428B-956E-7B3DAA0B9E6D}" type="datetimeFigureOut">
              <a:rPr lang="ar-IQ" smtClean="0"/>
              <a:t>07/05/1444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D755349-2B00-48B9-9ACA-CDC979ED50DF}" type="slidenum">
              <a:rPr lang="ar-IQ" smtClean="0"/>
              <a:t>‹#›</a:t>
            </a:fld>
            <a:endParaRPr lang="ar-IQ"/>
          </a:p>
        </p:txBody>
      </p:sp>
    </p:spTree>
    <p:extLst>
      <p:ext uri="{BB962C8B-B14F-4D97-AF65-F5344CB8AC3E}">
        <p14:creationId xmlns:p14="http://schemas.microsoft.com/office/powerpoint/2010/main" val="40171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702DFC2-D6A8-428B-956E-7B3DAA0B9E6D}" type="datetimeFigureOut">
              <a:rPr lang="ar-IQ" smtClean="0"/>
              <a:t>07/05/1444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D755349-2B00-48B9-9ACA-CDC979ED50DF}" type="slidenum">
              <a:rPr lang="ar-IQ" smtClean="0"/>
              <a:t>‹#›</a:t>
            </a:fld>
            <a:endParaRPr lang="ar-IQ"/>
          </a:p>
        </p:txBody>
      </p:sp>
    </p:spTree>
    <p:extLst>
      <p:ext uri="{BB962C8B-B14F-4D97-AF65-F5344CB8AC3E}">
        <p14:creationId xmlns:p14="http://schemas.microsoft.com/office/powerpoint/2010/main" val="320685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702DFC2-D6A8-428B-956E-7B3DAA0B9E6D}"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D755349-2B00-48B9-9ACA-CDC979ED50DF}" type="slidenum">
              <a:rPr lang="ar-IQ" smtClean="0"/>
              <a:t>‹#›</a:t>
            </a:fld>
            <a:endParaRPr lang="ar-IQ"/>
          </a:p>
        </p:txBody>
      </p:sp>
    </p:spTree>
    <p:extLst>
      <p:ext uri="{BB962C8B-B14F-4D97-AF65-F5344CB8AC3E}">
        <p14:creationId xmlns:p14="http://schemas.microsoft.com/office/powerpoint/2010/main" val="183555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702DFC2-D6A8-428B-956E-7B3DAA0B9E6D}"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D755349-2B00-48B9-9ACA-CDC979ED50DF}" type="slidenum">
              <a:rPr lang="ar-IQ" smtClean="0"/>
              <a:t>‹#›</a:t>
            </a:fld>
            <a:endParaRPr lang="ar-IQ"/>
          </a:p>
        </p:txBody>
      </p:sp>
    </p:spTree>
    <p:extLst>
      <p:ext uri="{BB962C8B-B14F-4D97-AF65-F5344CB8AC3E}">
        <p14:creationId xmlns:p14="http://schemas.microsoft.com/office/powerpoint/2010/main" val="87925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702DFC2-D6A8-428B-956E-7B3DAA0B9E6D}" type="datetimeFigureOut">
              <a:rPr lang="ar-IQ" smtClean="0"/>
              <a:t>07/05/1444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D755349-2B00-48B9-9ACA-CDC979ED50DF}" type="slidenum">
              <a:rPr lang="ar-IQ" smtClean="0"/>
              <a:t>‹#›</a:t>
            </a:fld>
            <a:endParaRPr lang="ar-IQ"/>
          </a:p>
        </p:txBody>
      </p:sp>
    </p:spTree>
    <p:extLst>
      <p:ext uri="{BB962C8B-B14F-4D97-AF65-F5344CB8AC3E}">
        <p14:creationId xmlns:p14="http://schemas.microsoft.com/office/powerpoint/2010/main" val="417673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3858184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توزيع السكان</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a:t>
            </a:r>
            <a:r>
              <a:rPr lang="ar-IQ" sz="3200" dirty="0" smtClean="0">
                <a:solidFill>
                  <a:srgbClr val="073E87"/>
                </a:solidFill>
                <a:ea typeface="+mn-ea"/>
              </a:rPr>
              <a:t>–</a:t>
            </a:r>
            <a:r>
              <a:rPr lang="ar-IQ" sz="3200" dirty="0" smtClean="0">
                <a:solidFill>
                  <a:srgbClr val="073E87"/>
                </a:solidFill>
                <a:ea typeface="+mn-ea"/>
              </a:rPr>
              <a:t>2023 </a:t>
            </a:r>
            <a:r>
              <a:rPr lang="ar-IQ" sz="3200" dirty="0" smtClean="0">
                <a:solidFill>
                  <a:srgbClr val="073E87"/>
                </a:solidFill>
                <a:ea typeface="+mn-ea"/>
              </a:rPr>
              <a:t/>
            </a:r>
            <a:br>
              <a:rPr lang="ar-IQ" sz="3200" dirty="0" smtClean="0">
                <a:solidFill>
                  <a:srgbClr val="073E87"/>
                </a:solidFill>
                <a:ea typeface="+mn-ea"/>
              </a:rPr>
            </a:br>
            <a:r>
              <a:rPr lang="ar-IQ" sz="3200" dirty="0" smtClean="0">
                <a:solidFill>
                  <a:srgbClr val="073E87"/>
                </a:solidFill>
                <a:ea typeface="+mn-ea"/>
              </a:rPr>
              <a:t> </a:t>
            </a: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119394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ar-IQ" dirty="0" smtClean="0"/>
              <a:t>4- الكثافة الزراعية</a:t>
            </a:r>
            <a:endParaRPr lang="ar-IQ" dirty="0"/>
          </a:p>
        </p:txBody>
      </p:sp>
      <p:sp>
        <p:nvSpPr>
          <p:cNvPr id="3" name="عنصر نائب للمحتوى 2"/>
          <p:cNvSpPr>
            <a:spLocks noGrp="1"/>
          </p:cNvSpPr>
          <p:nvPr>
            <p:ph idx="1"/>
          </p:nvPr>
        </p:nvSpPr>
        <p:spPr>
          <a:xfrm>
            <a:off x="323528" y="1124744"/>
            <a:ext cx="8496944" cy="5544616"/>
          </a:xfrm>
        </p:spPr>
        <p:txBody>
          <a:bodyPr/>
          <a:lstStyle/>
          <a:p>
            <a:pPr lvl="0" algn="just">
              <a:buFont typeface="Wingdings" pitchFamily="2" charset="2"/>
              <a:buChar char="v"/>
            </a:pPr>
            <a:r>
              <a:rPr lang="ar-IQ" sz="2600" dirty="0">
                <a:solidFill>
                  <a:prstClr val="black"/>
                </a:solidFill>
              </a:rPr>
              <a:t>ولتلافي </a:t>
            </a:r>
            <a:r>
              <a:rPr lang="ar-IQ" sz="2600" dirty="0" smtClean="0">
                <a:solidFill>
                  <a:prstClr val="black"/>
                </a:solidFill>
              </a:rPr>
              <a:t>خصيصة الكثافة الريفية التي تتضمن كافة السكان الريفيين حتى اولئك الذين لا يمارسون النشاط </a:t>
            </a:r>
            <a:r>
              <a:rPr lang="ar-IQ" sz="2600" dirty="0">
                <a:solidFill>
                  <a:prstClr val="black"/>
                </a:solidFill>
              </a:rPr>
              <a:t>الزراعي تم استعمال الكثافة </a:t>
            </a:r>
            <a:r>
              <a:rPr lang="ar-IQ" sz="2600" dirty="0" smtClean="0">
                <a:solidFill>
                  <a:prstClr val="black"/>
                </a:solidFill>
              </a:rPr>
              <a:t>الزراعية.</a:t>
            </a:r>
          </a:p>
          <a:p>
            <a:pPr lvl="0" algn="just">
              <a:buFont typeface="Wingdings" pitchFamily="2" charset="2"/>
              <a:buChar char="v"/>
            </a:pPr>
            <a:r>
              <a:rPr lang="ar-IQ" sz="2600" dirty="0" smtClean="0">
                <a:solidFill>
                  <a:srgbClr val="FF0000"/>
                </a:solidFill>
              </a:rPr>
              <a:t>الكثافة الزراعية </a:t>
            </a:r>
            <a:r>
              <a:rPr lang="ar-IQ" sz="2600" dirty="0" smtClean="0">
                <a:solidFill>
                  <a:prstClr val="black"/>
                </a:solidFill>
              </a:rPr>
              <a:t>: هي نسبة جملة عدد السكان العاملين في الزراعة على مساحة الاراضي المزروعة فعلا. وتأخذ الصيغة الاتية:-</a:t>
            </a:r>
          </a:p>
          <a:p>
            <a:pPr marL="0" lvl="0" indent="0" algn="just">
              <a:buNone/>
            </a:pPr>
            <a:r>
              <a:rPr lang="ar-IQ" sz="2600" dirty="0" smtClean="0">
                <a:solidFill>
                  <a:prstClr val="black"/>
                </a:solidFill>
              </a:rPr>
              <a:t>الكثافة الزراعية في منطقة ما = جملة السكان العاملين في الزراعة </a:t>
            </a:r>
            <a:r>
              <a:rPr lang="ar-IQ" dirty="0" smtClean="0">
                <a:solidFill>
                  <a:prstClr val="black"/>
                </a:solidFill>
              </a:rPr>
              <a:t>÷ مساحة الاراضي المزروعة فعلا</a:t>
            </a:r>
          </a:p>
          <a:p>
            <a:pPr marL="0" lvl="0" indent="0" algn="just">
              <a:buNone/>
            </a:pPr>
            <a:r>
              <a:rPr lang="ar-IQ" dirty="0" smtClean="0">
                <a:solidFill>
                  <a:prstClr val="black"/>
                </a:solidFill>
              </a:rPr>
              <a:t>مثال/</a:t>
            </a:r>
            <a:r>
              <a:rPr lang="ar-IQ" sz="2800" dirty="0">
                <a:solidFill>
                  <a:prstClr val="black"/>
                </a:solidFill>
              </a:rPr>
              <a:t>بلغ مجموع سكان </a:t>
            </a:r>
            <a:r>
              <a:rPr lang="ar-IQ" sz="2800" dirty="0" smtClean="0">
                <a:solidFill>
                  <a:prstClr val="black"/>
                </a:solidFill>
              </a:rPr>
              <a:t>الريف العاملين في الزراعة </a:t>
            </a:r>
            <a:r>
              <a:rPr lang="ar-IQ" sz="2800" dirty="0">
                <a:solidFill>
                  <a:prstClr val="black"/>
                </a:solidFill>
              </a:rPr>
              <a:t>في العراق  </a:t>
            </a:r>
            <a:r>
              <a:rPr lang="ar-IQ" sz="2800" dirty="0" smtClean="0">
                <a:solidFill>
                  <a:prstClr val="black"/>
                </a:solidFill>
              </a:rPr>
              <a:t>2354422 </a:t>
            </a:r>
            <a:r>
              <a:rPr lang="ar-IQ" sz="2800" dirty="0">
                <a:solidFill>
                  <a:prstClr val="black"/>
                </a:solidFill>
              </a:rPr>
              <a:t>نسمة سنة 1977 وبلغت مساحة الاراضي </a:t>
            </a:r>
            <a:r>
              <a:rPr lang="ar-IQ" sz="2800" dirty="0" smtClean="0">
                <a:solidFill>
                  <a:prstClr val="black"/>
                </a:solidFill>
              </a:rPr>
              <a:t>المزروعة 30800 </a:t>
            </a:r>
            <a:r>
              <a:rPr lang="ar-IQ" sz="2800" dirty="0">
                <a:solidFill>
                  <a:prstClr val="black"/>
                </a:solidFill>
              </a:rPr>
              <a:t>كيلو متر مربع. جد الكثافة </a:t>
            </a:r>
            <a:r>
              <a:rPr lang="ar-IQ" sz="2800" dirty="0" smtClean="0">
                <a:solidFill>
                  <a:prstClr val="black"/>
                </a:solidFill>
              </a:rPr>
              <a:t>الزراعية؟</a:t>
            </a:r>
            <a:endParaRPr lang="ar-IQ" sz="2800" dirty="0">
              <a:solidFill>
                <a:prstClr val="black"/>
              </a:solidFill>
            </a:endParaRPr>
          </a:p>
          <a:p>
            <a:pPr marL="0" lvl="0" indent="0" algn="just">
              <a:buNone/>
            </a:pPr>
            <a:r>
              <a:rPr lang="ar-IQ" dirty="0" smtClean="0">
                <a:solidFill>
                  <a:prstClr val="black"/>
                </a:solidFill>
              </a:rPr>
              <a:t>الجواب/ 2354422 ÷ 30800 = 76,4 نسمة في الكيلو متر المربع</a:t>
            </a:r>
          </a:p>
        </p:txBody>
      </p:sp>
    </p:spTree>
    <p:extLst>
      <p:ext uri="{BB962C8B-B14F-4D97-AF65-F5344CB8AC3E}">
        <p14:creationId xmlns:p14="http://schemas.microsoft.com/office/powerpoint/2010/main" val="751354460"/>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5- الكثافة الاقتصادية</a:t>
            </a:r>
            <a:endParaRPr lang="ar-IQ" dirty="0"/>
          </a:p>
        </p:txBody>
      </p:sp>
      <p:sp>
        <p:nvSpPr>
          <p:cNvPr id="3" name="عنصر نائب للمحتوى 2"/>
          <p:cNvSpPr>
            <a:spLocks noGrp="1"/>
          </p:cNvSpPr>
          <p:nvPr>
            <p:ph idx="1"/>
          </p:nvPr>
        </p:nvSpPr>
        <p:spPr/>
        <p:txBody>
          <a:bodyPr/>
          <a:lstStyle/>
          <a:p>
            <a:r>
              <a:rPr lang="ar-IQ" dirty="0" smtClean="0"/>
              <a:t>هي قسمة اجمالي السكان في الدولة او الاقليم على القيمة الاجمالية للإنتاج القومي او الدخل القومي للدولة او الاقليم في سنة معينة. وتحسب بهذه الصيغة:-</a:t>
            </a:r>
          </a:p>
          <a:p>
            <a:r>
              <a:rPr lang="ar-IQ" dirty="0" smtClean="0"/>
              <a:t>الكثافة الاقتصادية في منطقة ما = جملة عدد سكانها </a:t>
            </a:r>
            <a:r>
              <a:rPr lang="ar-IQ" dirty="0">
                <a:solidFill>
                  <a:prstClr val="black"/>
                </a:solidFill>
              </a:rPr>
              <a:t>÷ </a:t>
            </a:r>
            <a:r>
              <a:rPr lang="ar-IQ" dirty="0" smtClean="0">
                <a:solidFill>
                  <a:prstClr val="black"/>
                </a:solidFill>
              </a:rPr>
              <a:t>قيمة الانتاج القومي او الدخل القومي السنوي</a:t>
            </a:r>
            <a:endParaRPr lang="ar-IQ" dirty="0"/>
          </a:p>
        </p:txBody>
      </p:sp>
    </p:spTree>
    <p:extLst>
      <p:ext uri="{BB962C8B-B14F-4D97-AF65-F5344CB8AC3E}">
        <p14:creationId xmlns:p14="http://schemas.microsoft.com/office/powerpoint/2010/main" val="378577118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6- الكثافة الصافية</a:t>
            </a:r>
            <a:endParaRPr lang="ar-IQ" dirty="0"/>
          </a:p>
        </p:txBody>
      </p:sp>
      <p:sp>
        <p:nvSpPr>
          <p:cNvPr id="3" name="عنصر نائب للمحتوى 2"/>
          <p:cNvSpPr>
            <a:spLocks noGrp="1"/>
          </p:cNvSpPr>
          <p:nvPr>
            <p:ph idx="1"/>
          </p:nvPr>
        </p:nvSpPr>
        <p:spPr>
          <a:xfrm>
            <a:off x="457200" y="1600200"/>
            <a:ext cx="8363272" cy="4525963"/>
          </a:xfrm>
        </p:spPr>
        <p:txBody>
          <a:bodyPr>
            <a:normAutofit lnSpcReduction="10000"/>
          </a:bodyPr>
          <a:lstStyle/>
          <a:p>
            <a:pPr algn="just"/>
            <a:r>
              <a:rPr lang="ar-IQ" dirty="0" smtClean="0"/>
              <a:t>هي العلاقة بين حجم السكان والمساحات المكانية المعمورة (المشغولة بالسكان, او المشيدة او المبنية) في الدولة او الاقليم مستبعدين بذلك المساحات غير المأهولة بالسكان كافة. وتحسب بهذه الصيغة:-</a:t>
            </a:r>
          </a:p>
          <a:p>
            <a:pPr algn="just"/>
            <a:r>
              <a:rPr lang="ar-IQ" dirty="0" smtClean="0"/>
              <a:t>الكثافة الصافية في منطقة ما = جملة عدد سكانها </a:t>
            </a:r>
            <a:r>
              <a:rPr lang="ar-IQ" dirty="0">
                <a:solidFill>
                  <a:prstClr val="black"/>
                </a:solidFill>
              </a:rPr>
              <a:t>÷ </a:t>
            </a:r>
            <a:r>
              <a:rPr lang="ar-IQ" dirty="0" smtClean="0">
                <a:solidFill>
                  <a:prstClr val="black"/>
                </a:solidFill>
              </a:rPr>
              <a:t>المساحة المعمورة او المشغولة بالسكان</a:t>
            </a:r>
          </a:p>
          <a:p>
            <a:pPr algn="just"/>
            <a:endParaRPr lang="ar-IQ" dirty="0">
              <a:solidFill>
                <a:prstClr val="black"/>
              </a:solidFill>
            </a:endParaRPr>
          </a:p>
          <a:p>
            <a:pPr algn="just"/>
            <a:r>
              <a:rPr lang="ar-IQ" dirty="0" smtClean="0">
                <a:solidFill>
                  <a:prstClr val="black"/>
                </a:solidFill>
              </a:rPr>
              <a:t>المصدر: طه حمادي الحديثي, جغرافية السكان, ص 642 – 644.</a:t>
            </a:r>
            <a:endParaRPr lang="ar-IQ" dirty="0" smtClean="0"/>
          </a:p>
          <a:p>
            <a:pPr marL="0" indent="0" algn="just">
              <a:buNone/>
            </a:pPr>
            <a:endParaRPr lang="ar-IQ" dirty="0">
              <a:solidFill>
                <a:prstClr val="black"/>
              </a:solidFill>
            </a:endParaRPr>
          </a:p>
        </p:txBody>
      </p:sp>
    </p:spTree>
    <p:extLst>
      <p:ext uri="{BB962C8B-B14F-4D97-AF65-F5344CB8AC3E}">
        <p14:creationId xmlns:p14="http://schemas.microsoft.com/office/powerpoint/2010/main" val="324987398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720080"/>
          </a:xfrm>
          <a:effectLst>
            <a:glow rad="228600">
              <a:schemeClr val="accent2">
                <a:satMod val="175000"/>
                <a:alpha val="40000"/>
              </a:schemeClr>
            </a:glow>
            <a:softEdge rad="127000"/>
          </a:effectLst>
        </p:spPr>
        <p:style>
          <a:lnRef idx="2">
            <a:schemeClr val="accent2"/>
          </a:lnRef>
          <a:fillRef idx="1">
            <a:schemeClr val="lt1"/>
          </a:fillRef>
          <a:effectRef idx="0">
            <a:schemeClr val="accent2"/>
          </a:effectRef>
          <a:fontRef idx="minor">
            <a:schemeClr val="dk1"/>
          </a:fontRef>
        </p:style>
        <p:txBody>
          <a:bodyPr>
            <a:normAutofit fontScale="90000"/>
          </a:bodyPr>
          <a:lstStyle/>
          <a:p>
            <a:r>
              <a:rPr lang="ar-IQ" b="1" dirty="0" smtClean="0">
                <a:solidFill>
                  <a:srgbClr val="FF0000"/>
                </a:solidFill>
              </a:rPr>
              <a:t>العوامل المؤثرة في توزيع السكان</a:t>
            </a:r>
            <a:endParaRPr lang="ar-IQ" b="1" dirty="0">
              <a:solidFill>
                <a:srgbClr val="FF0000"/>
              </a:solidFill>
            </a:endParaRPr>
          </a:p>
        </p:txBody>
      </p:sp>
      <p:sp>
        <p:nvSpPr>
          <p:cNvPr id="3" name="عنصر نائب للمحتوى 2"/>
          <p:cNvSpPr>
            <a:spLocks noGrp="1"/>
          </p:cNvSpPr>
          <p:nvPr>
            <p:ph idx="1"/>
          </p:nvPr>
        </p:nvSpPr>
        <p:spPr>
          <a:xfrm>
            <a:off x="457200" y="1196752"/>
            <a:ext cx="8229600" cy="5472608"/>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ar-IQ" b="1" dirty="0" smtClean="0"/>
              <a:t>اولا: العوامل الطبيعية:</a:t>
            </a:r>
          </a:p>
          <a:p>
            <a:pPr algn="just"/>
            <a:r>
              <a:rPr lang="ar-IQ" dirty="0" smtClean="0"/>
              <a:t>تتباين العوامل الطبيعية في تأثيرها في توزيع السكان كما لا يمكن تحليل تلك العوامل بمفردها لأنها متدخلة مع عوامل اخرى اقتصادية وسياسية وحضارية, فالعوامل الطبيعية كالموقع والمناخ والتضاريس والموارد المائية والتربة والنبات الطبيعي توفر فرصا للإنسان لاستغلالها تبعا لإمكاناته المادية والفنية ومن ابرز العوامل الطبيعية المؤثرة في توزيع السكان:</a:t>
            </a:r>
          </a:p>
          <a:p>
            <a:pPr marL="514350" indent="-514350">
              <a:buFont typeface="+mj-lt"/>
              <a:buAutoNum type="arabicPeriod"/>
            </a:pPr>
            <a:r>
              <a:rPr lang="ar-IQ" dirty="0" smtClean="0"/>
              <a:t>التضاريس</a:t>
            </a:r>
          </a:p>
          <a:p>
            <a:pPr marL="514350" indent="-514350">
              <a:buFont typeface="+mj-lt"/>
              <a:buAutoNum type="arabicPeriod"/>
            </a:pPr>
            <a:r>
              <a:rPr lang="ar-IQ" dirty="0" smtClean="0"/>
              <a:t>المناخ</a:t>
            </a:r>
          </a:p>
          <a:p>
            <a:pPr marL="514350" indent="-514350">
              <a:buFont typeface="+mj-lt"/>
              <a:buAutoNum type="arabicPeriod"/>
            </a:pPr>
            <a:r>
              <a:rPr lang="ar-IQ" dirty="0" smtClean="0"/>
              <a:t>التربة</a:t>
            </a:r>
          </a:p>
          <a:p>
            <a:pPr marL="514350" indent="-514350">
              <a:buFont typeface="+mj-lt"/>
              <a:buAutoNum type="arabicPeriod"/>
            </a:pPr>
            <a:r>
              <a:rPr lang="ar-IQ" dirty="0" smtClean="0"/>
              <a:t>الموارد المائية</a:t>
            </a:r>
          </a:p>
        </p:txBody>
      </p:sp>
    </p:spTree>
    <p:extLst>
      <p:ext uri="{BB962C8B-B14F-4D97-AF65-F5344CB8AC3E}">
        <p14:creationId xmlns:p14="http://schemas.microsoft.com/office/powerpoint/2010/main" val="2445325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ffectLst>
            <a:glow rad="101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r>
              <a:rPr lang="ar-IQ" dirty="0" smtClean="0"/>
              <a:t>1- التضاريس</a:t>
            </a:r>
            <a:endParaRPr lang="ar-IQ" dirty="0"/>
          </a:p>
        </p:txBody>
      </p:sp>
      <p:sp>
        <p:nvSpPr>
          <p:cNvPr id="3" name="عنصر نائب للمحتوى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algn="just"/>
            <a:r>
              <a:rPr lang="ar-IQ" dirty="0" smtClean="0"/>
              <a:t>تعد من العوامل المؤثرة في توزيع السكان فالمناطق المرتفعة تضع عوائق امام الانسان في استغلالها نظرا لصعوبة انشاء المدن والمستقرات البشرية لذلك يميل السكان الى الاستقرار في المناطق السهلية لسهولة انشاء المدن ومد طرق النقل والمواصلات لذلك نلاحظ اقدم المدن ظهرت في السهول كالمدن السومرية في السهل الرسوبي في العراق والمصرية في دلتا النيل.</a:t>
            </a:r>
            <a:endParaRPr lang="ar-IQ" dirty="0"/>
          </a:p>
        </p:txBody>
      </p:sp>
    </p:spTree>
    <p:extLst>
      <p:ext uri="{BB962C8B-B14F-4D97-AF65-F5344CB8AC3E}">
        <p14:creationId xmlns:p14="http://schemas.microsoft.com/office/powerpoint/2010/main" val="1363328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ffectLst>
            <a:glow rad="1397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a:lstStyle/>
          <a:p>
            <a:r>
              <a:rPr lang="ar-IQ" dirty="0" smtClean="0"/>
              <a:t>2-المناخ</a:t>
            </a:r>
            <a:endParaRPr lang="ar-IQ" dirty="0"/>
          </a:p>
        </p:txBody>
      </p:sp>
      <p:sp>
        <p:nvSpPr>
          <p:cNvPr id="3" name="عنصر نائب للمحتوى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lgn="just"/>
            <a:r>
              <a:rPr lang="ar-IQ" dirty="0" smtClean="0"/>
              <a:t>يؤثر المناخ بصورة مباشرة على الوظائف العضوية للإنسان  وغير مباشرة في التربة والنبات الطبيعي والزراعة, فالأنسان يتأثر بعناصر المناخ المختلفة كالحرارة والامطار والرطوبة والضغط الجوي اذ يوثر الضغط على الانشطة الفيزيولوجية للإنسان فتناقص الضغط الجوي عند الارتفاع يوثر مباشرة على الانسان فعلى ارتفاع 5300 متر ينخفض الضغط نصف ما هو عليه عند مستوى سطح البحر.</a:t>
            </a:r>
          </a:p>
          <a:p>
            <a:pPr algn="just"/>
            <a:r>
              <a:rPr lang="ar-IQ" dirty="0" smtClean="0"/>
              <a:t>اما درجة الحرارة فلها تأثير واضح اذ ان درجة الانسان الداخلية 37 درجة مئوية فعند ارتفاعها الى درجات عالية او انخفاضها يوثر على وظائف الانسان وانشطته.</a:t>
            </a:r>
            <a:endParaRPr lang="ar-IQ" dirty="0"/>
          </a:p>
        </p:txBody>
      </p:sp>
    </p:spTree>
    <p:extLst>
      <p:ext uri="{BB962C8B-B14F-4D97-AF65-F5344CB8AC3E}">
        <p14:creationId xmlns:p14="http://schemas.microsoft.com/office/powerpoint/2010/main" val="2113666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342900" lvl="0" indent="-342900">
              <a:spcBef>
                <a:spcPct val="20000"/>
              </a:spcBef>
            </a:pPr>
            <a:r>
              <a:rPr lang="ar-IQ" sz="2700" b="1" dirty="0">
                <a:solidFill>
                  <a:prstClr val="black"/>
                </a:solidFill>
                <a:ea typeface="+mn-ea"/>
                <a:cs typeface="Arial"/>
              </a:rPr>
              <a:t>ثانيا: العوامل </a:t>
            </a:r>
            <a:r>
              <a:rPr lang="ar-IQ" sz="2700" b="1" dirty="0" smtClean="0">
                <a:solidFill>
                  <a:prstClr val="black"/>
                </a:solidFill>
                <a:ea typeface="+mn-ea"/>
                <a:cs typeface="Arial"/>
              </a:rPr>
              <a:t>الاقتصادية</a:t>
            </a:r>
            <a:endParaRPr lang="ar-IQ" dirty="0"/>
          </a:p>
        </p:txBody>
      </p:sp>
      <p:sp>
        <p:nvSpPr>
          <p:cNvPr id="3" name="عنصر نائب للمحتوى 2"/>
          <p:cNvSpPr>
            <a:spLocks noGrp="1"/>
          </p:cNvSpPr>
          <p:nvPr>
            <p:ph idx="1"/>
          </p:nvPr>
        </p:nvSpPr>
        <p:spPr/>
        <p:txBody>
          <a:bodyPr/>
          <a:lstStyle/>
          <a:p>
            <a:pPr marL="514350" lvl="0" indent="-514350">
              <a:buFont typeface="+mj-lt"/>
              <a:buAutoNum type="arabicPeriod"/>
            </a:pPr>
            <a:r>
              <a:rPr lang="ar-IQ" sz="2700" dirty="0" smtClean="0">
                <a:solidFill>
                  <a:prstClr val="black"/>
                </a:solidFill>
              </a:rPr>
              <a:t>الجمع </a:t>
            </a:r>
            <a:r>
              <a:rPr lang="ar-IQ" sz="2700" dirty="0">
                <a:solidFill>
                  <a:prstClr val="black"/>
                </a:solidFill>
              </a:rPr>
              <a:t>والصيد</a:t>
            </a:r>
          </a:p>
          <a:p>
            <a:pPr marL="514350" lvl="0" indent="-514350">
              <a:buFont typeface="+mj-lt"/>
              <a:buAutoNum type="arabicPeriod"/>
            </a:pPr>
            <a:r>
              <a:rPr lang="ar-IQ" sz="2700" dirty="0">
                <a:solidFill>
                  <a:prstClr val="black"/>
                </a:solidFill>
              </a:rPr>
              <a:t>الزراعة</a:t>
            </a:r>
          </a:p>
          <a:p>
            <a:pPr marL="514350" lvl="0" indent="-514350">
              <a:buFont typeface="+mj-lt"/>
              <a:buAutoNum type="arabicPeriod"/>
            </a:pPr>
            <a:r>
              <a:rPr lang="ar-IQ" sz="2700" dirty="0">
                <a:solidFill>
                  <a:prstClr val="black"/>
                </a:solidFill>
              </a:rPr>
              <a:t>الصناعة</a:t>
            </a:r>
          </a:p>
          <a:p>
            <a:pPr marL="514350" lvl="0" indent="-514350">
              <a:buFont typeface="+mj-lt"/>
              <a:buAutoNum type="arabicPeriod"/>
            </a:pPr>
            <a:r>
              <a:rPr lang="ar-IQ" sz="2700" dirty="0">
                <a:solidFill>
                  <a:prstClr val="black"/>
                </a:solidFill>
              </a:rPr>
              <a:t>النقل</a:t>
            </a:r>
          </a:p>
          <a:p>
            <a:pPr lvl="0"/>
            <a:r>
              <a:rPr lang="ar-IQ" sz="2700" b="1" dirty="0">
                <a:solidFill>
                  <a:prstClr val="black"/>
                </a:solidFill>
              </a:rPr>
              <a:t>ثالثا: العوامل الديموغرافية</a:t>
            </a:r>
          </a:p>
          <a:p>
            <a:pPr marL="0" lvl="0" indent="0">
              <a:buNone/>
            </a:pPr>
            <a:r>
              <a:rPr lang="ar-IQ" sz="2700" dirty="0">
                <a:solidFill>
                  <a:prstClr val="black"/>
                </a:solidFill>
              </a:rPr>
              <a:t>الهجرة </a:t>
            </a:r>
          </a:p>
          <a:p>
            <a:pPr marL="0" lvl="0" indent="0">
              <a:buNone/>
            </a:pPr>
            <a:r>
              <a:rPr lang="ar-IQ" sz="2700" dirty="0">
                <a:solidFill>
                  <a:prstClr val="black"/>
                </a:solidFill>
              </a:rPr>
              <a:t>الولادات والوفيات (الحركة الطبيعية)</a:t>
            </a:r>
          </a:p>
          <a:p>
            <a:pPr marL="0" lvl="0" indent="0">
              <a:buNone/>
            </a:pPr>
            <a:endParaRPr lang="ar-IQ" sz="2700" dirty="0">
              <a:solidFill>
                <a:prstClr val="black"/>
              </a:solidFill>
            </a:endParaRPr>
          </a:p>
          <a:p>
            <a:endParaRPr lang="ar-IQ" dirty="0"/>
          </a:p>
        </p:txBody>
      </p:sp>
    </p:spTree>
    <p:extLst>
      <p:ext uri="{BB962C8B-B14F-4D97-AF65-F5344CB8AC3E}">
        <p14:creationId xmlns:p14="http://schemas.microsoft.com/office/powerpoint/2010/main" val="2565321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r>
              <a:rPr lang="ar-IQ" dirty="0" smtClean="0"/>
              <a:t>رابعا: العوامل السياسية</a:t>
            </a:r>
            <a:endParaRPr lang="ar-IQ" dirty="0"/>
          </a:p>
        </p:txBody>
      </p:sp>
      <p:sp>
        <p:nvSpPr>
          <p:cNvPr id="3" name="عنصر نائب للمحتوى 2"/>
          <p:cNvSpPr>
            <a:spLocks noGrp="1"/>
          </p:cNvSpPr>
          <p:nvPr>
            <p:ph idx="1"/>
          </p:nvPr>
        </p:nvSpPr>
        <p:spPr>
          <a:xfrm>
            <a:off x="457200" y="1844824"/>
            <a:ext cx="8229600" cy="4281339"/>
          </a:xfr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pPr marL="514350" indent="-514350">
              <a:buFont typeface="+mj-lt"/>
              <a:buAutoNum type="arabicParenR"/>
            </a:pPr>
            <a:r>
              <a:rPr lang="ar-IQ" dirty="0" smtClean="0"/>
              <a:t>الحرب والصراعات السياسية</a:t>
            </a:r>
          </a:p>
          <a:p>
            <a:pPr marL="514350" indent="-514350">
              <a:buFont typeface="+mj-lt"/>
              <a:buAutoNum type="arabicParenR"/>
            </a:pPr>
            <a:r>
              <a:rPr lang="ar-IQ" dirty="0" smtClean="0"/>
              <a:t>عدم الاستقرار السياسي</a:t>
            </a:r>
          </a:p>
          <a:p>
            <a:pPr marL="514350" indent="-514350">
              <a:buFont typeface="+mj-lt"/>
              <a:buAutoNum type="arabicParenR"/>
            </a:pPr>
            <a:r>
              <a:rPr lang="ar-IQ" dirty="0" smtClean="0"/>
              <a:t>سياسة الدولة وقوانينها</a:t>
            </a:r>
            <a:endParaRPr lang="ar-IQ" dirty="0"/>
          </a:p>
        </p:txBody>
      </p:sp>
    </p:spTree>
    <p:extLst>
      <p:ext uri="{BB962C8B-B14F-4D97-AF65-F5344CB8AC3E}">
        <p14:creationId xmlns:p14="http://schemas.microsoft.com/office/powerpoint/2010/main" val="56863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a:xfrm>
            <a:off x="683568" y="1700808"/>
            <a:ext cx="7772400" cy="1470025"/>
          </a:xfrm>
        </p:spPr>
        <p:txBody>
          <a:bodyPr>
            <a:normAutofit/>
          </a:bodyPr>
          <a:lstStyle/>
          <a:p>
            <a:r>
              <a:rPr lang="ar-IQ" sz="6600" dirty="0" smtClean="0"/>
              <a:t>توزيع السكان</a:t>
            </a:r>
            <a:endParaRPr lang="ar-IQ" sz="6600" dirty="0"/>
          </a:p>
        </p:txBody>
      </p:sp>
      <p:sp>
        <p:nvSpPr>
          <p:cNvPr id="5" name="عنوان فرعي 4"/>
          <p:cNvSpPr>
            <a:spLocks noGrp="1"/>
          </p:cNvSpPr>
          <p:nvPr>
            <p:ph type="subTitle" idx="1"/>
          </p:nvPr>
        </p:nvSpPr>
        <p:spPr/>
        <p:txBody>
          <a:bodyPr>
            <a:normAutofit/>
          </a:bodyPr>
          <a:lstStyle/>
          <a:p>
            <a:r>
              <a:rPr lang="en-US" sz="4800" dirty="0" smtClean="0">
                <a:solidFill>
                  <a:schemeClr val="tx1"/>
                </a:solidFill>
              </a:rPr>
              <a:t>Population  Distribution</a:t>
            </a:r>
            <a:endParaRPr lang="ar-IQ" sz="4800" dirty="0">
              <a:solidFill>
                <a:schemeClr val="tx1"/>
              </a:solidFill>
            </a:endParaRPr>
          </a:p>
        </p:txBody>
      </p:sp>
    </p:spTree>
    <p:extLst>
      <p:ext uri="{BB962C8B-B14F-4D97-AF65-F5344CB8AC3E}">
        <p14:creationId xmlns:p14="http://schemas.microsoft.com/office/powerpoint/2010/main" val="290001239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IQ" dirty="0" smtClean="0"/>
              <a:t>توزيع السكان</a:t>
            </a:r>
            <a:endParaRPr lang="ar-IQ" dirty="0"/>
          </a:p>
        </p:txBody>
      </p:sp>
      <p:sp>
        <p:nvSpPr>
          <p:cNvPr id="3" name="عنصر نائب للمحتوى 2"/>
          <p:cNvSpPr>
            <a:spLocks noGrp="1"/>
          </p:cNvSpPr>
          <p:nvPr>
            <p:ph idx="1"/>
          </p:nvPr>
        </p:nvSpPr>
        <p:spPr>
          <a:xfrm>
            <a:off x="323528" y="1052736"/>
            <a:ext cx="8496944" cy="5472608"/>
          </a:xfrm>
        </p:spPr>
        <p:txBody>
          <a:bodyPr>
            <a:normAutofit/>
          </a:bodyPr>
          <a:lstStyle/>
          <a:p>
            <a:pPr algn="just"/>
            <a:r>
              <a:rPr lang="ar-IQ" dirty="0" smtClean="0"/>
              <a:t>ويقصد به توزيع السكان على سطح الارض بين القارات او بين الدول او بين الوحدات الادارية للدولة ويختلف توزيع السكان في العالم سواء كان تركزا او تشتتا تبعا لعوامل طبيعية عوامل بشرية.</a:t>
            </a:r>
          </a:p>
          <a:p>
            <a:pPr lvl="0" algn="just"/>
            <a:r>
              <a:rPr lang="ar-IQ" sz="2800" b="1" dirty="0" smtClean="0"/>
              <a:t>الكثافة السكانية: </a:t>
            </a:r>
            <a:r>
              <a:rPr lang="en-US" dirty="0">
                <a:solidFill>
                  <a:prstClr val="black"/>
                </a:solidFill>
              </a:rPr>
              <a:t>population  density</a:t>
            </a:r>
            <a:endParaRPr lang="ar-IQ" dirty="0">
              <a:solidFill>
                <a:prstClr val="black"/>
              </a:solidFill>
            </a:endParaRPr>
          </a:p>
          <a:p>
            <a:pPr marL="0" indent="0" algn="just">
              <a:buNone/>
            </a:pPr>
            <a:r>
              <a:rPr lang="ar-IQ" sz="2800" b="1" dirty="0"/>
              <a:t> </a:t>
            </a:r>
            <a:r>
              <a:rPr lang="ar-IQ" sz="2800" b="1" dirty="0" smtClean="0"/>
              <a:t>    هي مقدار ازدحام السكان في وحدة مساحية معينة قد تكون ( ميل , كيلو متر, دونم, فدان, متر)</a:t>
            </a:r>
          </a:p>
          <a:p>
            <a:pPr marL="0" indent="0" algn="just">
              <a:buNone/>
            </a:pPr>
            <a:r>
              <a:rPr lang="ar-IQ" sz="2800" b="1" dirty="0" smtClean="0"/>
              <a:t>وهي مقياس ديموغرافي يستعمل في </a:t>
            </a:r>
            <a:r>
              <a:rPr lang="ar-IQ" sz="2800" b="1" smtClean="0"/>
              <a:t>علم السكان لقياس </a:t>
            </a:r>
            <a:r>
              <a:rPr lang="ar-IQ" sz="2800" b="1" dirty="0" smtClean="0"/>
              <a:t>معدل عدد السكان المتواجدين في منطقة جغرافية معينة وفي منتصف العام.</a:t>
            </a:r>
          </a:p>
        </p:txBody>
      </p:sp>
    </p:spTree>
    <p:extLst>
      <p:ext uri="{BB962C8B-B14F-4D97-AF65-F5344CB8AC3E}">
        <p14:creationId xmlns:p14="http://schemas.microsoft.com/office/powerpoint/2010/main" val="3978013708"/>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lstStyle/>
          <a:p>
            <a:r>
              <a:rPr lang="ar-IQ" dirty="0" smtClean="0"/>
              <a:t>اهمية دراسة الكثافة السكانية</a:t>
            </a:r>
            <a:endParaRPr lang="ar-IQ" dirty="0"/>
          </a:p>
        </p:txBody>
      </p:sp>
      <p:sp>
        <p:nvSpPr>
          <p:cNvPr id="3" name="عنصر نائب للمحتوى 2"/>
          <p:cNvSpPr>
            <a:spLocks noGrp="1"/>
          </p:cNvSpPr>
          <p:nvPr>
            <p:ph idx="1"/>
          </p:nvPr>
        </p:nvSpPr>
        <p:spPr>
          <a:xfrm>
            <a:off x="251520" y="1340768"/>
            <a:ext cx="8640960" cy="5184576"/>
          </a:xfrm>
        </p:spPr>
        <p:txBody>
          <a:bodyPr>
            <a:normAutofit/>
          </a:bodyPr>
          <a:lstStyle/>
          <a:p>
            <a:pPr algn="justLow"/>
            <a:r>
              <a:rPr lang="ar-IQ" dirty="0" smtClean="0"/>
              <a:t>تأتي اهمية دراسة الكثافة السكانية من تحليل التوزيع المكاني للسكان وخاصة ان التوزيع السكاني على سطح الارض لا يتم بأنماط منتظمة بين دول العالم واقاليمه سواء كان تركزا ام تشتتا اذ يرتبط بعدد من المتغيرات والعوامل سواء كانت طبيعية من تضاريس ومناخ او حضارية او اجتماعية وسياسية.</a:t>
            </a:r>
          </a:p>
          <a:p>
            <a:pPr algn="justLow"/>
            <a:r>
              <a:rPr lang="ar-IQ" dirty="0" smtClean="0"/>
              <a:t>اذ تعد معرفة الكثافة السكانية اهمية في عمليات التخطيط والتنمية الاقتصادية والاجتماعية والعمرانية فضلا عن توفير الخدمات والاحتياجات والتدابير الازمة لهذا العدد السكاني فضلا عن اهميتها في معرفة عدد سكان منطقة عند تعرضها الى حوادث بيئية او عسكرية وامكانية اخلائهم </a:t>
            </a:r>
            <a:endParaRPr lang="ar-IQ" dirty="0"/>
          </a:p>
        </p:txBody>
      </p:sp>
    </p:spTree>
    <p:extLst>
      <p:ext uri="{BB962C8B-B14F-4D97-AF65-F5344CB8AC3E}">
        <p14:creationId xmlns:p14="http://schemas.microsoft.com/office/powerpoint/2010/main" val="14955763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marL="342900" lvl="0" indent="-342900">
              <a:spcBef>
                <a:spcPct val="20000"/>
              </a:spcBef>
            </a:pPr>
            <a:r>
              <a:rPr lang="ar-IQ" sz="3000" b="1" u="sng" dirty="0">
                <a:solidFill>
                  <a:prstClr val="black"/>
                </a:solidFill>
                <a:ea typeface="+mn-ea"/>
                <a:cs typeface="Arial"/>
              </a:rPr>
              <a:t>مقاييس كثافة السكان وتوزيعهم</a:t>
            </a:r>
            <a:r>
              <a:rPr lang="ar-IQ" sz="3000" b="1" u="sng" dirty="0" smtClean="0">
                <a:solidFill>
                  <a:prstClr val="black"/>
                </a:solidFill>
                <a:ea typeface="+mn-ea"/>
                <a:cs typeface="Arial"/>
              </a:rPr>
              <a:t>.</a:t>
            </a:r>
            <a:endParaRPr lang="ar-IQ" dirty="0"/>
          </a:p>
        </p:txBody>
      </p:sp>
      <p:sp>
        <p:nvSpPr>
          <p:cNvPr id="3" name="عنصر نائب للمحتوى 2"/>
          <p:cNvSpPr>
            <a:spLocks noGrp="1"/>
          </p:cNvSpPr>
          <p:nvPr>
            <p:ph idx="1"/>
          </p:nvPr>
        </p:nvSpPr>
        <p:spPr>
          <a:xfrm>
            <a:off x="457200" y="2204864"/>
            <a:ext cx="8229600" cy="3921299"/>
          </a:xfrm>
        </p:spPr>
        <p:txBody>
          <a:bodyPr/>
          <a:lstStyle/>
          <a:p>
            <a:pPr lvl="0" algn="just"/>
            <a:r>
              <a:rPr lang="ar-IQ" sz="3000" dirty="0" smtClean="0">
                <a:solidFill>
                  <a:prstClr val="black"/>
                </a:solidFill>
              </a:rPr>
              <a:t>يعتمد </a:t>
            </a:r>
            <a:r>
              <a:rPr lang="ar-IQ" sz="3000" dirty="0">
                <a:solidFill>
                  <a:prstClr val="black"/>
                </a:solidFill>
              </a:rPr>
              <a:t>جغرافيو السكان على عدد من الطرق الاحصائية لتحليل التوزيع المكاني للسكان على المساحة ومنها </a:t>
            </a:r>
            <a:r>
              <a:rPr lang="ar-IQ" sz="3000" b="1" dirty="0">
                <a:solidFill>
                  <a:prstClr val="black"/>
                </a:solidFill>
                <a:effectLst>
                  <a:outerShdw blurRad="38100" dist="38100" dir="2700000" algn="tl">
                    <a:srgbClr val="000000">
                      <a:alpha val="43137"/>
                    </a:srgbClr>
                  </a:outerShdw>
                </a:effectLst>
              </a:rPr>
              <a:t>الكثافة السكانية اذ توجد عدة انواع من الكثافات السكانية منها</a:t>
            </a:r>
          </a:p>
          <a:p>
            <a:endParaRPr lang="ar-IQ" dirty="0"/>
          </a:p>
        </p:txBody>
      </p:sp>
    </p:spTree>
    <p:extLst>
      <p:ext uri="{BB962C8B-B14F-4D97-AF65-F5344CB8AC3E}">
        <p14:creationId xmlns:p14="http://schemas.microsoft.com/office/powerpoint/2010/main" val="129452048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648072"/>
          </a:xfrm>
        </p:spPr>
        <p:txBody>
          <a:bodyPr>
            <a:normAutofit fontScale="90000"/>
          </a:bodyPr>
          <a:lstStyle/>
          <a:p>
            <a:r>
              <a:rPr lang="ar-IQ" dirty="0" smtClean="0"/>
              <a:t>1- الكثافة الحسابية او الخام </a:t>
            </a:r>
            <a:endParaRPr lang="ar-IQ" dirty="0"/>
          </a:p>
        </p:txBody>
      </p:sp>
      <p:sp>
        <p:nvSpPr>
          <p:cNvPr id="3" name="عنصر نائب للمحتوى 2"/>
          <p:cNvSpPr>
            <a:spLocks noGrp="1"/>
          </p:cNvSpPr>
          <p:nvPr>
            <p:ph idx="1"/>
          </p:nvPr>
        </p:nvSpPr>
        <p:spPr>
          <a:xfrm>
            <a:off x="251520" y="1052736"/>
            <a:ext cx="8640960" cy="5500464"/>
          </a:xfrm>
        </p:spPr>
        <p:txBody>
          <a:bodyPr>
            <a:normAutofit fontScale="92500" lnSpcReduction="10000"/>
          </a:bodyPr>
          <a:lstStyle/>
          <a:p>
            <a:pPr algn="just"/>
            <a:r>
              <a:rPr lang="ar-IQ" dirty="0" smtClean="0"/>
              <a:t>وتعرف ايضا بالكثافة الاجمالية او العامة </a:t>
            </a:r>
            <a:r>
              <a:rPr lang="en-US" dirty="0" smtClean="0">
                <a:solidFill>
                  <a:srgbClr val="FF0000"/>
                </a:solidFill>
              </a:rPr>
              <a:t>gross density </a:t>
            </a:r>
            <a:r>
              <a:rPr lang="ar-IQ" dirty="0" smtClean="0"/>
              <a:t>وتعد من ابسط الطرق المستعملة في قياس الكثافة السكانية والتي هي حصيلة قسمة اجمالي عدد السكان في الدولة او المنطقة على المساحة العامة لها, وتأخذ هذه الصيغة :-</a:t>
            </a:r>
          </a:p>
          <a:p>
            <a:r>
              <a:rPr lang="ar-IQ" dirty="0" smtClean="0"/>
              <a:t>الكثافة الحسابية في منطقة ما =جملة عدد سكانها ÷ مساحتها الاجمالية</a:t>
            </a:r>
          </a:p>
          <a:p>
            <a:pPr lvl="0"/>
            <a:r>
              <a:rPr lang="ar-IQ" dirty="0" smtClean="0"/>
              <a:t>مثال/ </a:t>
            </a:r>
            <a:r>
              <a:rPr lang="ar-IQ" dirty="0">
                <a:solidFill>
                  <a:prstClr val="black"/>
                </a:solidFill>
              </a:rPr>
              <a:t>بلغ سكان العراق 12000497 نسمة سنة 1977وبلغت مساحة </a:t>
            </a:r>
            <a:r>
              <a:rPr lang="ar-IQ" dirty="0" smtClean="0">
                <a:solidFill>
                  <a:prstClr val="black"/>
                </a:solidFill>
              </a:rPr>
              <a:t>العراق الاجمالية 438317 </a:t>
            </a:r>
            <a:r>
              <a:rPr lang="ar-IQ" dirty="0">
                <a:solidFill>
                  <a:prstClr val="black"/>
                </a:solidFill>
              </a:rPr>
              <a:t>كيلو متر مربع. جد الكثافة </a:t>
            </a:r>
            <a:r>
              <a:rPr lang="ar-IQ" dirty="0" smtClean="0">
                <a:solidFill>
                  <a:prstClr val="black"/>
                </a:solidFill>
              </a:rPr>
              <a:t>الحسابية؟</a:t>
            </a:r>
          </a:p>
          <a:p>
            <a:pPr lvl="0"/>
            <a:r>
              <a:rPr lang="ar-IQ" dirty="0" smtClean="0">
                <a:solidFill>
                  <a:prstClr val="black"/>
                </a:solidFill>
              </a:rPr>
              <a:t>الجواب/</a:t>
            </a:r>
          </a:p>
          <a:p>
            <a:pPr lvl="0"/>
            <a:r>
              <a:rPr lang="ar-IQ" dirty="0" smtClean="0">
                <a:solidFill>
                  <a:prstClr val="black"/>
                </a:solidFill>
              </a:rPr>
              <a:t> الكثافة الحسابية او الخام= 12000497 ÷ 438317 = 27,4 نسمة في الكيلو متر المربع</a:t>
            </a:r>
            <a:endParaRPr lang="ar-IQ" dirty="0">
              <a:solidFill>
                <a:prstClr val="black"/>
              </a:solidFill>
            </a:endParaRPr>
          </a:p>
          <a:p>
            <a:endParaRPr lang="ar-IQ" dirty="0" smtClean="0"/>
          </a:p>
        </p:txBody>
      </p:sp>
    </p:spTree>
    <p:extLst>
      <p:ext uri="{BB962C8B-B14F-4D97-AF65-F5344CB8AC3E}">
        <p14:creationId xmlns:p14="http://schemas.microsoft.com/office/powerpoint/2010/main" val="84167131"/>
      </p:ext>
    </p:extLst>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251520" y="1052736"/>
            <a:ext cx="8280920" cy="5073427"/>
          </a:xfrm>
        </p:spPr>
        <p:txBody>
          <a:bodyPr/>
          <a:lstStyle/>
          <a:p>
            <a:pPr lvl="0"/>
            <a:r>
              <a:rPr lang="ar-IQ" sz="3000" b="1" dirty="0">
                <a:solidFill>
                  <a:srgbClr val="FF0000"/>
                </a:solidFill>
              </a:rPr>
              <a:t>س/ الكثافة الحسابية تخفي وراءها حقائق هامة.</a:t>
            </a:r>
          </a:p>
          <a:p>
            <a:pPr marL="0" lvl="0" indent="0" algn="just">
              <a:buNone/>
            </a:pPr>
            <a:r>
              <a:rPr lang="ar-IQ" sz="3000" dirty="0">
                <a:solidFill>
                  <a:prstClr val="black"/>
                </a:solidFill>
              </a:rPr>
              <a:t>ج/  لكونها مقياس قليل الدقة والاهمية ولا تعطي الا فكرة يسيرة عن مدى تركز السكان وان فائدتها تتناسب عكسيا مع المساحة فكلما كبرت المساحة كلما كان مدلول الكثافة الحسابية سطحيا لكنها لا تخلو من فائدة في مقارنة المناطق الصغيرة والمتجانسة في ظروفها الطبيعية.</a:t>
            </a:r>
          </a:p>
          <a:p>
            <a:pPr marL="0" lvl="0" indent="0">
              <a:buNone/>
            </a:pPr>
            <a:r>
              <a:rPr lang="ar-IQ" sz="3000" dirty="0">
                <a:solidFill>
                  <a:prstClr val="black"/>
                </a:solidFill>
              </a:rPr>
              <a:t>س/ لا يركن للكثافة الحسابية في قياس الضغط السكاني.</a:t>
            </a:r>
          </a:p>
          <a:p>
            <a:pPr marL="0" lvl="0" indent="0">
              <a:buNone/>
            </a:pPr>
            <a:r>
              <a:rPr lang="ar-IQ" sz="3000" dirty="0">
                <a:solidFill>
                  <a:prstClr val="black"/>
                </a:solidFill>
              </a:rPr>
              <a:t>ج/ لأنها لا تعبر عن العلاقة بين السكان والمساحة التي يشغلونها.</a:t>
            </a:r>
          </a:p>
          <a:p>
            <a:endParaRPr lang="ar-IQ" dirty="0"/>
          </a:p>
        </p:txBody>
      </p:sp>
    </p:spTree>
    <p:extLst>
      <p:ext uri="{BB962C8B-B14F-4D97-AF65-F5344CB8AC3E}">
        <p14:creationId xmlns:p14="http://schemas.microsoft.com/office/powerpoint/2010/main" val="982300389"/>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lstStyle/>
          <a:p>
            <a:r>
              <a:rPr lang="ar-IQ" dirty="0" smtClean="0"/>
              <a:t>2- الكثافة الفيزيولوجية </a:t>
            </a:r>
            <a:endParaRPr lang="ar-IQ" dirty="0"/>
          </a:p>
        </p:txBody>
      </p:sp>
      <p:sp>
        <p:nvSpPr>
          <p:cNvPr id="3" name="عنصر نائب للمحتوى 2"/>
          <p:cNvSpPr>
            <a:spLocks noGrp="1"/>
          </p:cNvSpPr>
          <p:nvPr>
            <p:ph idx="1"/>
          </p:nvPr>
        </p:nvSpPr>
        <p:spPr>
          <a:xfrm>
            <a:off x="323528" y="1340768"/>
            <a:ext cx="8568952" cy="5040560"/>
          </a:xfrm>
        </p:spPr>
        <p:txBody>
          <a:bodyPr>
            <a:normAutofit lnSpcReduction="10000"/>
          </a:bodyPr>
          <a:lstStyle/>
          <a:p>
            <a:r>
              <a:rPr lang="ar-IQ" dirty="0" smtClean="0"/>
              <a:t>وتعرف بهذه التسمية في فرنسا وهي تعبير عن حجم السكان في الدولة او الاقليم ومساحة الارض الزراعية, لذا يفضل استعمالها في الدول الصحراوية. ويتم تطبيقها بهذه الصيغة.</a:t>
            </a:r>
          </a:p>
          <a:p>
            <a:r>
              <a:rPr lang="ar-IQ" dirty="0" smtClean="0"/>
              <a:t>الكثافة الفيزيولوجية في منطقة ما = مجموع سكانها ÷ مساحة الاراضي الزراعية</a:t>
            </a:r>
          </a:p>
          <a:p>
            <a:r>
              <a:rPr lang="ar-IQ" dirty="0" smtClean="0"/>
              <a:t>مثال/ بلغ سكان العراق 12000497 نسمة سنة 1977وبلغت مساحة الاراضي الزراعية 52900 كيلو متر مربع. جد الكثافة الفيزيولوجية ؟</a:t>
            </a:r>
          </a:p>
          <a:p>
            <a:pPr marL="0" indent="0">
              <a:buNone/>
            </a:pPr>
            <a:r>
              <a:rPr lang="ar-IQ" dirty="0" smtClean="0"/>
              <a:t>ج/ الكثافة الفيزيولوجية في العراق = 12000497 </a:t>
            </a:r>
            <a:r>
              <a:rPr lang="ar-IQ" dirty="0" smtClean="0">
                <a:solidFill>
                  <a:prstClr val="black"/>
                </a:solidFill>
              </a:rPr>
              <a:t>÷ 52900 </a:t>
            </a:r>
          </a:p>
          <a:p>
            <a:pPr marL="0" indent="0">
              <a:buNone/>
            </a:pPr>
            <a:r>
              <a:rPr lang="ar-IQ" dirty="0" smtClean="0">
                <a:solidFill>
                  <a:prstClr val="black"/>
                </a:solidFill>
              </a:rPr>
              <a:t>= 226,8 نسمة في الكيلومتر المربع </a:t>
            </a:r>
            <a:endParaRPr lang="ar-IQ" dirty="0"/>
          </a:p>
        </p:txBody>
      </p:sp>
    </p:spTree>
    <p:extLst>
      <p:ext uri="{BB962C8B-B14F-4D97-AF65-F5344CB8AC3E}">
        <p14:creationId xmlns:p14="http://schemas.microsoft.com/office/powerpoint/2010/main" val="652200289"/>
      </p:ext>
    </p:extLst>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720080"/>
          </a:xfrm>
        </p:spPr>
        <p:txBody>
          <a:bodyPr>
            <a:normAutofit/>
          </a:bodyPr>
          <a:lstStyle/>
          <a:p>
            <a:r>
              <a:rPr lang="ar-IQ" sz="3600" dirty="0" smtClean="0"/>
              <a:t>3- الكثافة الريفية</a:t>
            </a:r>
            <a:endParaRPr lang="ar-IQ" sz="3600" dirty="0"/>
          </a:p>
        </p:txBody>
      </p:sp>
      <p:sp>
        <p:nvSpPr>
          <p:cNvPr id="3" name="عنصر نائب للمحتوى 2"/>
          <p:cNvSpPr>
            <a:spLocks noGrp="1"/>
          </p:cNvSpPr>
          <p:nvPr>
            <p:ph idx="1"/>
          </p:nvPr>
        </p:nvSpPr>
        <p:spPr>
          <a:xfrm>
            <a:off x="251520" y="1124744"/>
            <a:ext cx="8640960" cy="5472608"/>
          </a:xfrm>
        </p:spPr>
        <p:txBody>
          <a:bodyPr>
            <a:normAutofit lnSpcReduction="10000"/>
          </a:bodyPr>
          <a:lstStyle/>
          <a:p>
            <a:pPr algn="just"/>
            <a:r>
              <a:rPr lang="ar-IQ" sz="2800" dirty="0" smtClean="0"/>
              <a:t>هي نسبة عدد السكان الريفيين الى مساحة الاراضي الزراعية وهي تمثل واقع العلاقة بين سكان الريف الذين يمارسون النشاط الزراعي وبين مساحة الارض الزراعية التي يشغلونها مستبعدة بذلك سكان المدن الذين يدخلون في حساب الكثافة الفيزيولوجية دون ان تكون لهم علاقة بالنشاط الزراعي. وتحسب بالصيغة الاتية:- </a:t>
            </a:r>
          </a:p>
          <a:p>
            <a:pPr marL="0" indent="0" algn="just">
              <a:buNone/>
            </a:pPr>
            <a:r>
              <a:rPr lang="ar-IQ" sz="2800" dirty="0" smtClean="0"/>
              <a:t>الكثافة الريفية في منطقة ما = جملة عدد سكانها الريفيين </a:t>
            </a:r>
            <a:r>
              <a:rPr lang="ar-IQ" sz="2800" dirty="0" smtClean="0">
                <a:solidFill>
                  <a:prstClr val="black"/>
                </a:solidFill>
              </a:rPr>
              <a:t>÷ مساحة الارض الزراعية</a:t>
            </a:r>
          </a:p>
          <a:p>
            <a:pPr marL="0" indent="0" algn="just">
              <a:buNone/>
            </a:pPr>
            <a:r>
              <a:rPr lang="ar-IQ" sz="2800" dirty="0" smtClean="0">
                <a:solidFill>
                  <a:prstClr val="black"/>
                </a:solidFill>
              </a:rPr>
              <a:t>مثال/ بلغ مجموع سكان الريف في العراق  4,354,443 نسمة سنة 1977 وبلغت مساحة الاراضي الزراعية 52900 كيلو متر مربع. جد الكثافة الريفية ؟</a:t>
            </a:r>
          </a:p>
          <a:p>
            <a:pPr marL="0" indent="0" algn="just">
              <a:buNone/>
            </a:pPr>
            <a:r>
              <a:rPr lang="ar-IQ" sz="2800" dirty="0" smtClean="0">
                <a:solidFill>
                  <a:prstClr val="black"/>
                </a:solidFill>
              </a:rPr>
              <a:t>ج/ الكثافة الريفية في العراق = 4354443 </a:t>
            </a:r>
            <a:r>
              <a:rPr lang="ar-IQ" dirty="0" smtClean="0">
                <a:solidFill>
                  <a:prstClr val="black"/>
                </a:solidFill>
              </a:rPr>
              <a:t>÷ 52900 = 82,3 نسمة في الكيلو متر المربع</a:t>
            </a:r>
          </a:p>
        </p:txBody>
      </p:sp>
    </p:spTree>
    <p:extLst>
      <p:ext uri="{BB962C8B-B14F-4D97-AF65-F5344CB8AC3E}">
        <p14:creationId xmlns:p14="http://schemas.microsoft.com/office/powerpoint/2010/main" val="19145360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1040</Words>
  <Application>Microsoft Office PowerPoint</Application>
  <PresentationFormat>عرض على الشاشة (3:4)‏</PresentationFormat>
  <Paragraphs>75</Paragraphs>
  <Slides>17</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17</vt:i4>
      </vt:variant>
    </vt:vector>
  </HeadingPairs>
  <TitlesOfParts>
    <vt:vector size="25" baseType="lpstr">
      <vt:lpstr>Arial</vt:lpstr>
      <vt:lpstr>Calibri</vt:lpstr>
      <vt:lpstr>Candara</vt:lpstr>
      <vt:lpstr>Symbol</vt:lpstr>
      <vt:lpstr>Times New Roman</vt:lpstr>
      <vt:lpstr>Wingdings</vt:lpstr>
      <vt:lpstr>نسق Office</vt:lpstr>
      <vt:lpstr>شكل موجة</vt:lpstr>
      <vt:lpstr>وزارة التعليم العالي والبحث العلمي جامعة ديالى  كلية التربية للعلوم الانسانية قسم الجغرافية   العام 2022 –2023   </vt:lpstr>
      <vt:lpstr>توزيع السكان</vt:lpstr>
      <vt:lpstr>توزيع السكان</vt:lpstr>
      <vt:lpstr>اهمية دراسة الكثافة السكانية</vt:lpstr>
      <vt:lpstr>مقاييس كثافة السكان وتوزيعهم.</vt:lpstr>
      <vt:lpstr>1- الكثافة الحسابية او الخام </vt:lpstr>
      <vt:lpstr>عرض تقديمي في PowerPoint</vt:lpstr>
      <vt:lpstr>2- الكثافة الفيزيولوجية </vt:lpstr>
      <vt:lpstr>3- الكثافة الريفية</vt:lpstr>
      <vt:lpstr>4- الكثافة الزراعية</vt:lpstr>
      <vt:lpstr>5- الكثافة الاقتصادية</vt:lpstr>
      <vt:lpstr>6- الكثافة الصافية</vt:lpstr>
      <vt:lpstr>العوامل المؤثرة في توزيع السكان</vt:lpstr>
      <vt:lpstr>1- التضاريس</vt:lpstr>
      <vt:lpstr>2-المناخ</vt:lpstr>
      <vt:lpstr>ثانيا: العوامل الاقتصادية</vt:lpstr>
      <vt:lpstr>رابعا: العوامل السياسية</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assal</dc:creator>
  <cp:lastModifiedBy>المرايا للحاسبات</cp:lastModifiedBy>
  <cp:revision>26</cp:revision>
  <dcterms:created xsi:type="dcterms:W3CDTF">2020-05-08T06:35:47Z</dcterms:created>
  <dcterms:modified xsi:type="dcterms:W3CDTF">2022-11-30T09:54:51Z</dcterms:modified>
</cp:coreProperties>
</file>